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6"/>
  </p:notesMasterIdLst>
  <p:sldIdLst>
    <p:sldId id="256" r:id="rId2"/>
    <p:sldId id="263" r:id="rId3"/>
    <p:sldId id="257" r:id="rId4"/>
    <p:sldId id="258" r:id="rId5"/>
    <p:sldId id="260" r:id="rId6"/>
    <p:sldId id="259" r:id="rId7"/>
    <p:sldId id="266" r:id="rId8"/>
    <p:sldId id="264" r:id="rId9"/>
    <p:sldId id="261" r:id="rId10"/>
    <p:sldId id="262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E5631-B3B8-1E45-8010-AC9D44930421}" v="417" dt="2022-07-22T14:16:40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6"/>
    <p:restoredTop sz="94648"/>
  </p:normalViewPr>
  <p:slideViewPr>
    <p:cSldViewPr snapToGrid="0">
      <p:cViewPr varScale="1">
        <p:scale>
          <a:sx n="97" d="100"/>
          <a:sy n="97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A5F68-DDD3-5048-A758-A5CD70EF9E78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C6336-73D2-7C46-AA06-602AA8F6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7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C6336-73D2-7C46-AA06-602AA8F60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4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C6336-73D2-7C46-AA06-602AA8F60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 and human friendly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Minimal model interpretation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complex models need more data that is sometimes not available. K-</a:t>
            </a:r>
            <a:r>
              <a:rPr lang="en-US" dirty="0" err="1"/>
              <a:t>nn</a:t>
            </a:r>
            <a:r>
              <a:rPr lang="en-US" dirty="0"/>
              <a:t> can work with very little data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Hyperparameters: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need to implement k-value and distance function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Memory based/No new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New data is tagged and the algorithm learns at prediction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New data contributes to the evolution of the algorithm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Both for classification and regression: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Classify things as either right or wrong and predict the probability of the data being in a certain class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Ease after establishing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finding and establishing optimal hyperparameters everything else will align to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 new values are added, </a:t>
            </a:r>
            <a:r>
              <a:rPr lang="en-US" dirty="0" err="1"/>
              <a:t>knn</a:t>
            </a:r>
            <a:r>
              <a:rPr lang="en-US" dirty="0"/>
              <a:t> adjusts based on the n-neighbors provided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Non-parametric: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Knn</a:t>
            </a:r>
            <a:r>
              <a:rPr lang="en-US" dirty="0"/>
              <a:t> does not make assumptions about the dataset. Which is beneficial if you don’t know a lot about the dataset.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Non assumptive can discover hidden relations in data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C6336-73D2-7C46-AA06-602AA8F602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K=3 is overfit</a:t>
            </a:r>
          </a:p>
          <a:p>
            <a:r>
              <a:rPr lang="en-US" dirty="0"/>
              <a:t>Non-parametric: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Does not make assumptions about the dataset and therefore all assumptions are given equal treatment.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Imbalanced data within our three classes means that the class that has more data (wild-animals) is given preference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common class (farm animals) are wrongly classified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Include stratify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Slow to implement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Does not work well with large datasets as calculating the distances between each data is costly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have to choose k-value and distance function but necessary to find what those optimal values are first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Dimensionality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Best for small dimensions only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Problematic for datasets with many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dataset with 1 million rows with a 30/70 training split, </a:t>
            </a:r>
            <a:r>
              <a:rPr lang="en-US" dirty="0" err="1"/>
              <a:t>knn</a:t>
            </a:r>
            <a:r>
              <a:rPr lang="en-US" dirty="0"/>
              <a:t> will have to calculate 100 subtraction, 100 squares, and </a:t>
            </a:r>
            <a:r>
              <a:rPr lang="en-US" dirty="0" err="1"/>
              <a:t>1sq</a:t>
            </a:r>
            <a:r>
              <a:rPr lang="en-US" dirty="0"/>
              <a:t>. root for all </a:t>
            </a:r>
            <a:r>
              <a:rPr lang="en-US" dirty="0" err="1"/>
              <a:t>700k</a:t>
            </a:r>
            <a:r>
              <a:rPr lang="en-US" dirty="0"/>
              <a:t> training rows 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Problematic for an algorithm that evolves and as it acquires new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Homogenous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cleaning and processing especially important: scaled features, sensitive to outliers, no capability of dealing with 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using Euclidian or Manhattan distances it’s necessary that features are scaled since absolute differences in features weigh the same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Sensitive to outliers</a:t>
            </a:r>
          </a:p>
          <a:p>
            <a:pPr marL="0" indent="0">
              <a:buFontTx/>
              <a:buNone/>
            </a:pPr>
            <a:r>
              <a:rPr lang="en-US" dirty="0"/>
              <a:t>- Will simply choose neighbors based on distance criteria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C6336-73D2-7C46-AA06-602AA8F602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3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C6336-73D2-7C46-AA06-602AA8F602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3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9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4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0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4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3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3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5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094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A0A9B-9AD6-BCE8-A15F-2220954FE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7" b="41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433A-B8DF-8F28-8B4D-DC67D9240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k-Nearest Neighbors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9B879-70D9-8FC0-A086-D879A7A8B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+mj-lt"/>
              </a:rPr>
              <a:t>Group 5: </a:t>
            </a:r>
            <a:r>
              <a:rPr lang="en-US" dirty="0" err="1">
                <a:latin typeface="+mj-lt"/>
              </a:rPr>
              <a:t>Kripanjali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Dhungana</a:t>
            </a:r>
            <a:r>
              <a:rPr lang="en-US" dirty="0">
                <a:latin typeface="+mj-lt"/>
              </a:rPr>
              <a:t>, Jack Lynn, Norman Morris, &amp; Sam </a:t>
            </a:r>
            <a:r>
              <a:rPr lang="en-US" dirty="0" err="1">
                <a:latin typeface="+mj-lt"/>
              </a:rPr>
              <a:t>Wainright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068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6D84-8E5D-242B-D69E-09F164F8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Hyperparameters:</a:t>
            </a:r>
            <a:r>
              <a:rPr lang="en-US" dirty="0"/>
              <a:t>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88835-24DB-DE7B-E512-8F218EAC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098391" cy="2355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K:</a:t>
            </a:r>
            <a:r>
              <a:rPr lang="en-US" sz="2400" dirty="0"/>
              <a:t> number of nearest neighbors involved in classification</a:t>
            </a:r>
          </a:p>
          <a:p>
            <a:r>
              <a:rPr lang="en-US" sz="2400" b="1" dirty="0"/>
              <a:t>Overfitted</a:t>
            </a:r>
            <a:r>
              <a:rPr lang="en-US" sz="2400" dirty="0"/>
              <a:t>: too </a:t>
            </a:r>
            <a:r>
              <a:rPr lang="en-US" sz="2400" b="1" dirty="0"/>
              <a:t>small</a:t>
            </a:r>
            <a:r>
              <a:rPr lang="en-US" sz="2400" dirty="0"/>
              <a:t> K</a:t>
            </a:r>
          </a:p>
          <a:p>
            <a:r>
              <a:rPr lang="en-US" sz="2400" b="1" dirty="0"/>
              <a:t>Underfitted</a:t>
            </a:r>
            <a:r>
              <a:rPr lang="en-US" sz="2400" dirty="0"/>
              <a:t>: too </a:t>
            </a:r>
            <a:r>
              <a:rPr lang="en-US" sz="2400" b="1" dirty="0"/>
              <a:t>large</a:t>
            </a:r>
            <a:r>
              <a:rPr lang="en-US" sz="2400" dirty="0"/>
              <a:t> 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96EA6F-F04E-7EEF-5F97-E51F52380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5331854" y="1148646"/>
            <a:ext cx="3258353" cy="320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B358BB-0A5C-5178-223F-BD5F989D3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5"/>
          <a:stretch/>
        </p:blipFill>
        <p:spPr bwMode="auto">
          <a:xfrm>
            <a:off x="8590207" y="3429000"/>
            <a:ext cx="3285007" cy="32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563A2F-20C3-DE2E-233F-F78DA6DCB765}"/>
              </a:ext>
            </a:extLst>
          </p:cNvPr>
          <p:cNvSpPr txBox="1">
            <a:spLocks/>
          </p:cNvSpPr>
          <p:nvPr/>
        </p:nvSpPr>
        <p:spPr>
          <a:xfrm>
            <a:off x="5331854" y="4275230"/>
            <a:ext cx="2423265" cy="497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Overfit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CCDA4B-FBE6-FDA2-0F05-5149834711E1}"/>
              </a:ext>
            </a:extLst>
          </p:cNvPr>
          <p:cNvSpPr txBox="1">
            <a:spLocks/>
          </p:cNvSpPr>
          <p:nvPr/>
        </p:nvSpPr>
        <p:spPr>
          <a:xfrm>
            <a:off x="9897234" y="2944332"/>
            <a:ext cx="1977980" cy="497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Underfit</a:t>
            </a:r>
          </a:p>
        </p:txBody>
      </p:sp>
    </p:spTree>
    <p:extLst>
      <p:ext uri="{BB962C8B-B14F-4D97-AF65-F5344CB8AC3E}">
        <p14:creationId xmlns:p14="http://schemas.microsoft.com/office/powerpoint/2010/main" val="270063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6D84-8E5D-242B-D69E-09F164F8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Hyperparameters:</a:t>
            </a:r>
            <a:r>
              <a:rPr lang="en-US" dirty="0"/>
              <a:t>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56014DF-13D1-805F-1186-5DCB7EFA82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38295337"/>
                  </p:ext>
                </p:extLst>
              </p:nvPr>
            </p:nvGraphicFramePr>
            <p:xfrm>
              <a:off x="581192" y="3223306"/>
              <a:ext cx="1102995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2505551006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213807667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27301885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95330214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489079921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603205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 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414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‘brute’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Compute all distances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dirty="0"/>
                            <a:t> - </a:t>
                          </a:r>
                          <a:r>
                            <a:rPr lang="en-US" i="1" dirty="0"/>
                            <a:t>cubic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Sparse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Highest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86755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</a:t>
                          </a:r>
                          <a:r>
                            <a:rPr lang="en-US" b="1" dirty="0" err="1"/>
                            <a:t>kd_tree</a:t>
                          </a:r>
                          <a:r>
                            <a:rPr lang="en-US" b="1" dirty="0"/>
                            <a:t>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Approximate distances with KD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en-US" i="1" dirty="0"/>
                            <a:t>quadratic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366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</a:t>
                          </a:r>
                          <a:r>
                            <a:rPr lang="en-US" b="1" dirty="0" err="1"/>
                            <a:t>ball_tree</a:t>
                          </a:r>
                          <a:r>
                            <a:rPr lang="en-US" b="1" dirty="0"/>
                            <a:t>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Approximate distances with ball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- </a:t>
                          </a:r>
                          <a:r>
                            <a:rPr lang="en-US" i="1" dirty="0" err="1"/>
                            <a:t>nlog</a:t>
                          </a:r>
                          <a:r>
                            <a:rPr lang="en-US" i="1" baseline="0" dirty="0"/>
                            <a:t>(n)</a:t>
                          </a:r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Very 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Decent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6907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56014DF-13D1-805F-1186-5DCB7EFA82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38295337"/>
                  </p:ext>
                </p:extLst>
              </p:nvPr>
            </p:nvGraphicFramePr>
            <p:xfrm>
              <a:off x="581192" y="3223306"/>
              <a:ext cx="1102995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2505551006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213807667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27301885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95330214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1489079921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60320513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 Sparsity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41459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‘brute’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Compute all distances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6000" r="-301379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Sparse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Highest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867558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</a:t>
                          </a:r>
                          <a:r>
                            <a:rPr lang="en-US" b="1" dirty="0" err="1"/>
                            <a:t>kd_tree</a:t>
                          </a:r>
                          <a:r>
                            <a:rPr lang="en-US" b="1" dirty="0"/>
                            <a:t>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Approximate distances with KD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41096" r="-301379" b="-1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36697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‘</a:t>
                          </a:r>
                          <a:r>
                            <a:rPr lang="en-US" b="1" dirty="0" err="1"/>
                            <a:t>ball_tree</a:t>
                          </a:r>
                          <a:r>
                            <a:rPr lang="en-US" b="1" dirty="0"/>
                            <a:t>’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Approximate distances with ball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44444" r="-301379" b="-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Very 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Dense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Decent Accuracy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6907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A142D4-6EF1-C174-0ED1-21BB578C9953}"/>
              </a:ext>
            </a:extLst>
          </p:cNvPr>
          <p:cNvSpPr txBox="1">
            <a:spLocks/>
          </p:cNvSpPr>
          <p:nvPr/>
        </p:nvSpPr>
        <p:spPr>
          <a:xfrm>
            <a:off x="580858" y="2134037"/>
            <a:ext cx="11029616" cy="100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Change the </a:t>
            </a:r>
            <a:r>
              <a:rPr lang="en-US" sz="2400" b="1" dirty="0"/>
              <a:t>how distance is calculated </a:t>
            </a:r>
            <a:r>
              <a:rPr lang="en-US" sz="2400" dirty="0"/>
              <a:t>(to save time)</a:t>
            </a:r>
          </a:p>
          <a:p>
            <a:r>
              <a:rPr lang="en-US" sz="2400" dirty="0"/>
              <a:t>Also tuned with </a:t>
            </a:r>
            <a:r>
              <a:rPr lang="en-US" sz="2400" b="1" dirty="0"/>
              <a:t>‘</a:t>
            </a:r>
            <a:r>
              <a:rPr lang="en-US" sz="2400" b="1" dirty="0" err="1"/>
              <a:t>leaf_size</a:t>
            </a:r>
            <a:r>
              <a:rPr lang="en-US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35075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B0F5E3-43E2-EF19-F942-3A124D9B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908" y="113392"/>
            <a:ext cx="3291849" cy="329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5C8188-C79C-8B61-0474-84946B15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2" y="113392"/>
            <a:ext cx="3291848" cy="32918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DC9BC5-8E3B-8EF9-C2F0-6F2257911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908" y="3508935"/>
            <a:ext cx="3291850" cy="3291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16E214-10B1-1201-1C07-54A74B781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40" y="3508935"/>
            <a:ext cx="3291850" cy="3291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43B952-1579-B23F-6F5C-C46B9B5D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69" y="608598"/>
            <a:ext cx="3031852" cy="17224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Benefits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30DB44A-A411-53F9-1E13-BA18BED13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869" y="1393371"/>
            <a:ext cx="3031852" cy="485603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Intuitive</a:t>
            </a:r>
            <a:r>
              <a:rPr lang="en-US" sz="2000" dirty="0">
                <a:solidFill>
                  <a:schemeClr val="bg1"/>
                </a:solidFill>
              </a:rPr>
              <a:t> and human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Allows user to </a:t>
            </a:r>
            <a:r>
              <a:rPr lang="en-US" sz="2000" b="1" dirty="0">
                <a:solidFill>
                  <a:schemeClr val="bg1"/>
                </a:solidFill>
              </a:rPr>
              <a:t>chose </a:t>
            </a:r>
            <a:r>
              <a:rPr lang="en-US" sz="2000" dirty="0">
                <a:solidFill>
                  <a:schemeClr val="bg1"/>
                </a:solidFill>
              </a:rPr>
              <a:t>the</a:t>
            </a:r>
            <a:r>
              <a:rPr lang="en-US" sz="2000" b="1" dirty="0">
                <a:solidFill>
                  <a:schemeClr val="bg1"/>
                </a:solidFill>
              </a:rPr>
              <a:t>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Memory-based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Both </a:t>
            </a:r>
            <a:r>
              <a:rPr lang="en-US" sz="2000" b="1" dirty="0">
                <a:solidFill>
                  <a:schemeClr val="bg1"/>
                </a:solidFill>
              </a:rPr>
              <a:t>classification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Ease after establishing hyperparameters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Non-parametric</a:t>
            </a:r>
          </a:p>
        </p:txBody>
      </p:sp>
    </p:spTree>
    <p:extLst>
      <p:ext uri="{BB962C8B-B14F-4D97-AF65-F5344CB8AC3E}">
        <p14:creationId xmlns:p14="http://schemas.microsoft.com/office/powerpoint/2010/main" val="341699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5555-BB1A-6FB8-3D18-BDB36689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28" y="598438"/>
            <a:ext cx="3031852" cy="17224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Trade-offs and limitations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15D94-723B-46E7-9DC5-864D678A1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628" y="1725003"/>
            <a:ext cx="3031852" cy="47925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Slow</a:t>
            </a:r>
            <a:r>
              <a:rPr lang="en-US" sz="2000" dirty="0">
                <a:solidFill>
                  <a:schemeClr val="bg1"/>
                </a:solidFill>
              </a:rPr>
              <a:t>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Requires </a:t>
            </a:r>
            <a:r>
              <a:rPr lang="en-US" sz="2000" b="1" dirty="0">
                <a:solidFill>
                  <a:schemeClr val="bg1"/>
                </a:solidFill>
              </a:rPr>
              <a:t>homogenous</a:t>
            </a:r>
            <a:r>
              <a:rPr lang="en-US" sz="2000" dirty="0">
                <a:solidFill>
                  <a:schemeClr val="bg1"/>
                </a:solidFill>
              </a:rPr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Sensitive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0" name="Picture 39" descr="A picture containing venn diagram&#10;&#10;Description automatically generated">
            <a:extLst>
              <a:ext uri="{FF2B5EF4-FFF2-40B4-BE49-F238E27FC236}">
                <a16:creationId xmlns:a16="http://schemas.microsoft.com/office/drawing/2014/main" id="{1D52A5F7-87BD-DCA8-4685-2E8648F2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1269490"/>
            <a:ext cx="7572258" cy="43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FA0A9B-9AD6-BCE8-A15F-2220954FE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7" b="415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433A-B8DF-8F28-8B4D-DC67D9240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2691-74C3-E899-932E-DB3E4F27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Neighbors </a:t>
            </a:r>
            <a:r>
              <a:rPr lang="en-US" dirty="0"/>
              <a:t>(k-NN)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A360-E068-FC75-2409-D2083D4D5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Supervised learning</a:t>
            </a:r>
          </a:p>
          <a:p>
            <a:r>
              <a:rPr lang="en-US" sz="2400" dirty="0"/>
              <a:t>Can be used for </a:t>
            </a:r>
            <a:r>
              <a:rPr lang="en-US" sz="2400" b="1" dirty="0"/>
              <a:t>regression</a:t>
            </a:r>
            <a:r>
              <a:rPr lang="en-US" sz="2400" dirty="0"/>
              <a:t> and </a:t>
            </a:r>
            <a:r>
              <a:rPr lang="en-US" sz="2400" b="1" dirty="0"/>
              <a:t>classification </a:t>
            </a:r>
            <a:r>
              <a:rPr lang="en-US" sz="2400" dirty="0"/>
              <a:t>algorithms</a:t>
            </a:r>
            <a:endParaRPr lang="en-US" sz="2400" b="1" dirty="0"/>
          </a:p>
          <a:p>
            <a:r>
              <a:rPr lang="en-US" sz="2400" b="1" dirty="0"/>
              <a:t>Instance-based learning </a:t>
            </a:r>
            <a:r>
              <a:rPr lang="en-US" sz="2400" dirty="0"/>
              <a:t>(lazy learning)</a:t>
            </a:r>
          </a:p>
          <a:p>
            <a:r>
              <a:rPr lang="en-US" sz="2400" dirty="0"/>
              <a:t>Based on the assumption that </a:t>
            </a:r>
            <a:r>
              <a:rPr lang="en-US" sz="2400" b="1" dirty="0"/>
              <a:t>like instances</a:t>
            </a:r>
            <a:r>
              <a:rPr lang="en-US" sz="2400" dirty="0"/>
              <a:t> are the </a:t>
            </a:r>
            <a:r>
              <a:rPr lang="en-US" sz="2400" b="1" dirty="0"/>
              <a:t>closest distance</a:t>
            </a:r>
            <a:r>
              <a:rPr lang="en-US" sz="2400" dirty="0"/>
              <a:t> to one another</a:t>
            </a:r>
          </a:p>
          <a:p>
            <a:r>
              <a:rPr lang="en-US" sz="2400" dirty="0"/>
              <a:t>Uses </a:t>
            </a:r>
            <a:r>
              <a:rPr lang="en-US" sz="2400" b="1" dirty="0"/>
              <a:t>voting</a:t>
            </a:r>
            <a:r>
              <a:rPr lang="en-US" sz="2400" dirty="0"/>
              <a:t> mechanism: </a:t>
            </a:r>
            <a:r>
              <a:rPr lang="en-US" sz="2400" b="1" dirty="0"/>
              <a:t>k-nearest instances</a:t>
            </a:r>
            <a:r>
              <a:rPr lang="en-US" sz="2400" dirty="0"/>
              <a:t> vote to classify an unknown instance</a:t>
            </a:r>
          </a:p>
        </p:txBody>
      </p:sp>
    </p:spTree>
    <p:extLst>
      <p:ext uri="{BB962C8B-B14F-4D97-AF65-F5344CB8AC3E}">
        <p14:creationId xmlns:p14="http://schemas.microsoft.com/office/powerpoint/2010/main" val="182485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F2072-9D38-DA62-82F1-7A560600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92"/>
            <a:ext cx="12192000" cy="61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A9B4F18-6CDB-A346-ABEB-09925A47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92"/>
            <a:ext cx="12192000" cy="61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A9B4F18-6CDB-A346-ABEB-09925A47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92"/>
            <a:ext cx="12192000" cy="61862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61D78C-316D-FA00-A3A9-EB45C0AFFBD2}"/>
              </a:ext>
            </a:extLst>
          </p:cNvPr>
          <p:cNvCxnSpPr>
            <a:cxnSpLocks/>
          </p:cNvCxnSpPr>
          <p:nvPr/>
        </p:nvCxnSpPr>
        <p:spPr>
          <a:xfrm flipH="1" flipV="1">
            <a:off x="3777521" y="1364105"/>
            <a:ext cx="104931" cy="149901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396EC6-0F61-E534-8ABE-7F7110AC949A}"/>
              </a:ext>
            </a:extLst>
          </p:cNvPr>
          <p:cNvCxnSpPr>
            <a:cxnSpLocks/>
          </p:cNvCxnSpPr>
          <p:nvPr/>
        </p:nvCxnSpPr>
        <p:spPr>
          <a:xfrm flipH="1" flipV="1">
            <a:off x="2548328" y="1514006"/>
            <a:ext cx="1051809" cy="33228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AC7B5-DA07-50E2-3A4F-92D3A6FDA868}"/>
              </a:ext>
            </a:extLst>
          </p:cNvPr>
          <p:cNvCxnSpPr>
            <a:cxnSpLocks/>
          </p:cNvCxnSpPr>
          <p:nvPr/>
        </p:nvCxnSpPr>
        <p:spPr>
          <a:xfrm flipV="1">
            <a:off x="3477718" y="2158584"/>
            <a:ext cx="404734" cy="494675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9BB6AA-882A-CC3B-C9FA-B7E2BCE38190}"/>
              </a:ext>
            </a:extLst>
          </p:cNvPr>
          <p:cNvCxnSpPr>
            <a:cxnSpLocks/>
          </p:cNvCxnSpPr>
          <p:nvPr/>
        </p:nvCxnSpPr>
        <p:spPr>
          <a:xfrm flipH="1" flipV="1">
            <a:off x="4407108" y="2038662"/>
            <a:ext cx="734518" cy="479686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1FA2E6-5413-6988-6448-CA47DDB24BA6}"/>
              </a:ext>
            </a:extLst>
          </p:cNvPr>
          <p:cNvCxnSpPr>
            <a:cxnSpLocks/>
          </p:cNvCxnSpPr>
          <p:nvPr/>
        </p:nvCxnSpPr>
        <p:spPr>
          <a:xfrm flipH="1" flipV="1">
            <a:off x="4197246" y="2158584"/>
            <a:ext cx="464695" cy="1034321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17778F-95A1-6CEE-4D30-07F94491F58B}"/>
              </a:ext>
            </a:extLst>
          </p:cNvPr>
          <p:cNvCxnSpPr>
            <a:cxnSpLocks/>
          </p:cNvCxnSpPr>
          <p:nvPr/>
        </p:nvCxnSpPr>
        <p:spPr>
          <a:xfrm flipV="1">
            <a:off x="4407108" y="1680147"/>
            <a:ext cx="1688892" cy="166141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00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B98A641-7255-51F5-71E4-F6A47A8F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92"/>
            <a:ext cx="12192000" cy="61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6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2691-74C3-E899-932E-DB3E4F27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Preprocessing:</a:t>
            </a:r>
            <a:r>
              <a:rPr lang="en-US" dirty="0"/>
              <a:t> Interpolation and Nan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A360-E068-FC75-2409-D2083D4D5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Mean interpolate </a:t>
            </a:r>
            <a:r>
              <a:rPr lang="en-US" sz="2400" dirty="0"/>
              <a:t>any unknown numeric values </a:t>
            </a:r>
            <a:r>
              <a:rPr lang="en-US" sz="2400" i="1" dirty="0"/>
              <a:t>(optional)</a:t>
            </a:r>
          </a:p>
          <a:p>
            <a:r>
              <a:rPr lang="en-US" sz="2400" b="1" dirty="0"/>
              <a:t>Mode interpolate</a:t>
            </a:r>
            <a:r>
              <a:rPr lang="en-US" sz="2400" dirty="0"/>
              <a:t> any unknown categorical values </a:t>
            </a:r>
            <a:r>
              <a:rPr lang="en-US" sz="2400" i="1" dirty="0"/>
              <a:t>(optional)</a:t>
            </a:r>
          </a:p>
          <a:p>
            <a:r>
              <a:rPr lang="en-US" sz="2400" b="1" dirty="0"/>
              <a:t>Remove </a:t>
            </a:r>
            <a:r>
              <a:rPr lang="en-US" sz="2400" dirty="0"/>
              <a:t>any completely unique columns (e.g., names, IDs…)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Convert</a:t>
            </a:r>
            <a:r>
              <a:rPr lang="en-US" sz="2400" dirty="0"/>
              <a:t> all categories to numeric values</a:t>
            </a:r>
          </a:p>
          <a:p>
            <a:pPr lvl="1"/>
            <a:r>
              <a:rPr lang="en-US" sz="2200" dirty="0"/>
              <a:t>Make need to consider the </a:t>
            </a:r>
            <a:r>
              <a:rPr lang="en-US" sz="2200" b="1" dirty="0"/>
              <a:t>values </a:t>
            </a:r>
            <a:r>
              <a:rPr lang="en-US" sz="2200" dirty="0"/>
              <a:t>of being part of </a:t>
            </a:r>
            <a:r>
              <a:rPr lang="en-US" sz="2200" b="1" dirty="0"/>
              <a:t>category</a:t>
            </a:r>
          </a:p>
          <a:p>
            <a:pPr lvl="1"/>
            <a:r>
              <a:rPr lang="en-US" sz="2200" dirty="0"/>
              <a:t>E.g.: </a:t>
            </a:r>
            <a:r>
              <a:rPr lang="en-US" sz="2200" b="1" dirty="0"/>
              <a:t>extremely rare category </a:t>
            </a:r>
            <a:r>
              <a:rPr lang="en-US" sz="2200" dirty="0"/>
              <a:t>could be given a </a:t>
            </a:r>
            <a:r>
              <a:rPr lang="en-US" sz="2200" b="1" dirty="0"/>
              <a:t>weight stronger than 1</a:t>
            </a:r>
          </a:p>
        </p:txBody>
      </p:sp>
    </p:spTree>
    <p:extLst>
      <p:ext uri="{BB962C8B-B14F-4D97-AF65-F5344CB8AC3E}">
        <p14:creationId xmlns:p14="http://schemas.microsoft.com/office/powerpoint/2010/main" val="26358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6D84-8E5D-242B-D69E-09F164F8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Preprocessing: </a:t>
            </a:r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88835-24DB-DE7B-E512-8F218EAC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3049"/>
            <a:ext cx="11029615" cy="22420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/>
              <a:t>Normalization of data is REQUIRED</a:t>
            </a:r>
          </a:p>
          <a:p>
            <a:pPr marL="0" indent="0">
              <a:buNone/>
            </a:pPr>
            <a:r>
              <a:rPr lang="en-US" sz="2400" dirty="0"/>
              <a:t>Why?</a:t>
            </a:r>
          </a:p>
          <a:p>
            <a:r>
              <a:rPr lang="en-US" sz="2400" dirty="0"/>
              <a:t>Distance is evaluated by the </a:t>
            </a:r>
            <a:r>
              <a:rPr lang="en-US" sz="2400" b="1" dirty="0"/>
              <a:t>relative difference between points</a:t>
            </a:r>
          </a:p>
          <a:p>
            <a:r>
              <a:rPr lang="en-US" sz="2400" dirty="0"/>
              <a:t>Points with </a:t>
            </a:r>
            <a:r>
              <a:rPr lang="en-US" sz="2400" b="1" dirty="0"/>
              <a:t>greater unit values </a:t>
            </a:r>
            <a:r>
              <a:rPr lang="en-US" sz="2400" dirty="0"/>
              <a:t>will be </a:t>
            </a:r>
            <a:r>
              <a:rPr lang="en-US" sz="2400" b="1" dirty="0"/>
              <a:t>more heavily weighted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C34716-25C0-F95C-ECE7-F906877CF888}"/>
              </a:ext>
            </a:extLst>
          </p:cNvPr>
          <p:cNvCxnSpPr>
            <a:cxnSpLocks/>
          </p:cNvCxnSpPr>
          <p:nvPr/>
        </p:nvCxnSpPr>
        <p:spPr>
          <a:xfrm flipV="1">
            <a:off x="1763486" y="4920343"/>
            <a:ext cx="1306285" cy="1045029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2E449B-C77E-DA01-06A9-D9C18AD1CFD7}"/>
              </a:ext>
            </a:extLst>
          </p:cNvPr>
          <p:cNvCxnSpPr>
            <a:cxnSpLocks/>
          </p:cNvCxnSpPr>
          <p:nvPr/>
        </p:nvCxnSpPr>
        <p:spPr>
          <a:xfrm flipV="1">
            <a:off x="1763486" y="5573486"/>
            <a:ext cx="3886200" cy="391886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2335AC2-34B8-FA01-A4AD-B4EDF77C978C}"/>
              </a:ext>
            </a:extLst>
          </p:cNvPr>
          <p:cNvSpPr/>
          <p:nvPr/>
        </p:nvSpPr>
        <p:spPr>
          <a:xfrm>
            <a:off x="1643743" y="5845629"/>
            <a:ext cx="239486" cy="239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A9EC-223A-FE61-5BF0-ED32A009CA1A}"/>
              </a:ext>
            </a:extLst>
          </p:cNvPr>
          <p:cNvSpPr/>
          <p:nvPr/>
        </p:nvSpPr>
        <p:spPr>
          <a:xfrm>
            <a:off x="2950028" y="4822373"/>
            <a:ext cx="239486" cy="239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1F1CAE-8669-FAAD-BE7C-F2E83C78F710}"/>
              </a:ext>
            </a:extLst>
          </p:cNvPr>
          <p:cNvSpPr/>
          <p:nvPr/>
        </p:nvSpPr>
        <p:spPr>
          <a:xfrm>
            <a:off x="5529943" y="5453743"/>
            <a:ext cx="239486" cy="239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B6BD5-B4F7-FC3B-1868-D084CF9AE4AD}"/>
              </a:ext>
            </a:extLst>
          </p:cNvPr>
          <p:cNvSpPr txBox="1"/>
          <p:nvPr/>
        </p:nvSpPr>
        <p:spPr>
          <a:xfrm>
            <a:off x="1083129" y="6096782"/>
            <a:ext cx="136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/>
              <a:t>A (1, 0.01)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DBB93-231F-3C76-B170-6A0843B3DCDB}"/>
              </a:ext>
            </a:extLst>
          </p:cNvPr>
          <p:cNvSpPr txBox="1"/>
          <p:nvPr/>
        </p:nvSpPr>
        <p:spPr>
          <a:xfrm>
            <a:off x="2389414" y="4453041"/>
            <a:ext cx="136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B </a:t>
            </a:r>
            <a:r>
              <a:rPr lang="en-US" sz="1800" b="1" dirty="0"/>
              <a:t>(</a:t>
            </a:r>
            <a:r>
              <a:rPr lang="en-US" b="1" dirty="0"/>
              <a:t>2</a:t>
            </a:r>
            <a:r>
              <a:rPr lang="en-US" sz="1800" b="1" dirty="0"/>
              <a:t>, 0.03)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FF9DC-C53E-A5B6-C7AA-A3B08FFE1016}"/>
              </a:ext>
            </a:extLst>
          </p:cNvPr>
          <p:cNvSpPr txBox="1"/>
          <p:nvPr/>
        </p:nvSpPr>
        <p:spPr>
          <a:xfrm>
            <a:off x="4835978" y="5084411"/>
            <a:ext cx="162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 </a:t>
            </a:r>
            <a:r>
              <a:rPr lang="en-US" sz="1800" b="1" dirty="0"/>
              <a:t>(</a:t>
            </a:r>
            <a:r>
              <a:rPr lang="en-US" b="1" dirty="0"/>
              <a:t>1.2</a:t>
            </a:r>
            <a:r>
              <a:rPr lang="en-US" sz="1800" b="1" dirty="0"/>
              <a:t>, 0.10)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54A75D-A5C9-0A0A-D93F-8A384D7AF345}"/>
                  </a:ext>
                </a:extLst>
              </p:cNvPr>
              <p:cNvSpPr txBox="1"/>
              <p:nvPr/>
            </p:nvSpPr>
            <p:spPr>
              <a:xfrm>
                <a:off x="6560486" y="4689128"/>
                <a:ext cx="4976554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0.03−0.01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𝟎𝟎𝟎𝟐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54A75D-A5C9-0A0A-D93F-8A384D7A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86" y="4689128"/>
                <a:ext cx="4976554" cy="372731"/>
              </a:xfrm>
              <a:prstGeom prst="rect">
                <a:avLst/>
              </a:prstGeom>
              <a:blipFill>
                <a:blip r:embed="rId3"/>
                <a:stretch>
                  <a:fillRect l="-509" r="-5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D55D7C-D811-0CE6-9230-63A20A7A9C4A}"/>
                  </a:ext>
                </a:extLst>
              </p:cNvPr>
              <p:cNvSpPr txBox="1"/>
              <p:nvPr/>
            </p:nvSpPr>
            <p:spPr>
              <a:xfrm>
                <a:off x="6560486" y="5269077"/>
                <a:ext cx="5146473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𝑨𝑪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1.2−1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0.10−0.01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𝟐𝟏𝟗𝟑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D55D7C-D811-0CE6-9230-63A20A7A9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86" y="5269077"/>
                <a:ext cx="5146473" cy="372731"/>
              </a:xfrm>
              <a:prstGeom prst="rect">
                <a:avLst/>
              </a:prstGeom>
              <a:blipFill>
                <a:blip r:embed="rId4"/>
                <a:stretch>
                  <a:fillRect l="-493" r="-73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8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5F4-1750-715F-4249-D3667FB4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Hyperparameters:</a:t>
            </a:r>
            <a:r>
              <a:rPr lang="en-US" dirty="0"/>
              <a:t> Distance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78E4CB-9950-B159-A6CA-51145FFB38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686597"/>
                  </p:ext>
                </p:extLst>
              </p:nvPr>
            </p:nvGraphicFramePr>
            <p:xfrm>
              <a:off x="581191" y="1920712"/>
              <a:ext cx="7006151" cy="44554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7253">
                      <a:extLst>
                        <a:ext uri="{9D8B030D-6E8A-4147-A177-3AD203B41FA5}">
                          <a16:colId xmlns:a16="http://schemas.microsoft.com/office/drawing/2014/main" val="3668859719"/>
                        </a:ext>
                      </a:extLst>
                    </a:gridCol>
                    <a:gridCol w="1744195">
                      <a:extLst>
                        <a:ext uri="{9D8B030D-6E8A-4147-A177-3AD203B41FA5}">
                          <a16:colId xmlns:a16="http://schemas.microsoft.com/office/drawing/2014/main" val="1051931345"/>
                        </a:ext>
                      </a:extLst>
                    </a:gridCol>
                    <a:gridCol w="832713">
                      <a:extLst>
                        <a:ext uri="{9D8B030D-6E8A-4147-A177-3AD203B41FA5}">
                          <a16:colId xmlns:a16="http://schemas.microsoft.com/office/drawing/2014/main" val="3930512817"/>
                        </a:ext>
                      </a:extLst>
                    </a:gridCol>
                    <a:gridCol w="2891990">
                      <a:extLst>
                        <a:ext uri="{9D8B030D-6E8A-4147-A177-3AD203B41FA5}">
                          <a16:colId xmlns:a16="http://schemas.microsoft.com/office/drawing/2014/main" val="4216401194"/>
                        </a:ext>
                      </a:extLst>
                    </a:gridCol>
                  </a:tblGrid>
                  <a:tr h="435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5030043"/>
                      </a:ext>
                    </a:extLst>
                  </a:tr>
                  <a:tr h="986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Manhattan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City block distance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8550169"/>
                      </a:ext>
                    </a:extLst>
                  </a:tr>
                  <a:tr h="1359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Euclidean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Pythagorean shortest distance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219685"/>
                      </a:ext>
                    </a:extLst>
                  </a:tr>
                  <a:tr h="1674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Minkowski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General form of Manhattan and Euclidean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g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𝑞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1687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78E4CB-9950-B159-A6CA-51145FFB38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686597"/>
                  </p:ext>
                </p:extLst>
              </p:nvPr>
            </p:nvGraphicFramePr>
            <p:xfrm>
              <a:off x="581191" y="1920712"/>
              <a:ext cx="7006151" cy="44554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7253">
                      <a:extLst>
                        <a:ext uri="{9D8B030D-6E8A-4147-A177-3AD203B41FA5}">
                          <a16:colId xmlns:a16="http://schemas.microsoft.com/office/drawing/2014/main" val="3668859719"/>
                        </a:ext>
                      </a:extLst>
                    </a:gridCol>
                    <a:gridCol w="1744195">
                      <a:extLst>
                        <a:ext uri="{9D8B030D-6E8A-4147-A177-3AD203B41FA5}">
                          <a16:colId xmlns:a16="http://schemas.microsoft.com/office/drawing/2014/main" val="1051931345"/>
                        </a:ext>
                      </a:extLst>
                    </a:gridCol>
                    <a:gridCol w="832713">
                      <a:extLst>
                        <a:ext uri="{9D8B030D-6E8A-4147-A177-3AD203B41FA5}">
                          <a16:colId xmlns:a16="http://schemas.microsoft.com/office/drawing/2014/main" val="3930512817"/>
                        </a:ext>
                      </a:extLst>
                    </a:gridCol>
                    <a:gridCol w="2891990">
                      <a:extLst>
                        <a:ext uri="{9D8B030D-6E8A-4147-A177-3AD203B41FA5}">
                          <a16:colId xmlns:a16="http://schemas.microsoft.com/office/drawing/2014/main" val="4216401194"/>
                        </a:ext>
                      </a:extLst>
                    </a:gridCol>
                  </a:tblGrid>
                  <a:tr h="435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5030043"/>
                      </a:ext>
                    </a:extLst>
                  </a:tr>
                  <a:tr h="986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Manhattan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City block distance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544" t="-79487" r="-877" b="-4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8550169"/>
                      </a:ext>
                    </a:extLst>
                  </a:tr>
                  <a:tr h="1359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Euclidean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Pythagorean shortest distance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544" t="-129630" r="-877" b="-189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219685"/>
                      </a:ext>
                    </a:extLst>
                  </a:tr>
                  <a:tr h="1674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Minkowski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General form of Manhattan and Euclidean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2424" t="-187879" r="-348485" b="-55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544" t="-187879" r="-877" b="-55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6875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B5B92B-78F3-09D6-3D3E-827A7B70F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85" y="1296516"/>
            <a:ext cx="4109780" cy="255238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F4B63EE-464D-C2D4-8348-B7614DCBE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85" y="3848897"/>
            <a:ext cx="4109780" cy="25608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D04B22-1FA9-4D53-6A79-F6F1589DC3BF}"/>
              </a:ext>
            </a:extLst>
          </p:cNvPr>
          <p:cNvSpPr txBox="1">
            <a:spLocks/>
          </p:cNvSpPr>
          <p:nvPr/>
        </p:nvSpPr>
        <p:spPr>
          <a:xfrm>
            <a:off x="8908764" y="5561484"/>
            <a:ext cx="2423265" cy="497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Manhattan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62D-E484-CF78-87B4-F4187A8DDBCD}"/>
              </a:ext>
            </a:extLst>
          </p:cNvPr>
          <p:cNvSpPr txBox="1">
            <a:spLocks/>
          </p:cNvSpPr>
          <p:nvPr/>
        </p:nvSpPr>
        <p:spPr>
          <a:xfrm>
            <a:off x="8016135" y="1393371"/>
            <a:ext cx="2423265" cy="4975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Euclidean</a:t>
            </a:r>
          </a:p>
        </p:txBody>
      </p:sp>
    </p:spTree>
    <p:extLst>
      <p:ext uri="{BB962C8B-B14F-4D97-AF65-F5344CB8AC3E}">
        <p14:creationId xmlns:p14="http://schemas.microsoft.com/office/powerpoint/2010/main" val="25024094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B4D"/>
      </a:accent1>
      <a:accent2>
        <a:srgbClr val="B13B5E"/>
      </a:accent2>
      <a:accent3>
        <a:srgbClr val="C34DA2"/>
      </a:accent3>
      <a:accent4>
        <a:srgbClr val="A23BB1"/>
      </a:accent4>
      <a:accent5>
        <a:srgbClr val="824DC3"/>
      </a:accent5>
      <a:accent6>
        <a:srgbClr val="4440B4"/>
      </a:accent6>
      <a:hlink>
        <a:srgbClr val="8E3FBF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744</Words>
  <Application>Microsoft Macintosh PowerPoint</Application>
  <PresentationFormat>Widescreen</PresentationFormat>
  <Paragraphs>141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Cambria Math</vt:lpstr>
      <vt:lpstr>Wingdings 2</vt:lpstr>
      <vt:lpstr>DividendVTI</vt:lpstr>
      <vt:lpstr>k-Nearest Neighbors</vt:lpstr>
      <vt:lpstr>K-nearest Neighbors (k-NN)</vt:lpstr>
      <vt:lpstr>PowerPoint Presentation</vt:lpstr>
      <vt:lpstr>PowerPoint Presentation</vt:lpstr>
      <vt:lpstr>PowerPoint Presentation</vt:lpstr>
      <vt:lpstr>PowerPoint Presentation</vt:lpstr>
      <vt:lpstr>Preprocessing: Interpolation and Nan Handling</vt:lpstr>
      <vt:lpstr>Preprocessing: Normalization</vt:lpstr>
      <vt:lpstr>Hyperparameters: Distance</vt:lpstr>
      <vt:lpstr>Hyperparameters: K</vt:lpstr>
      <vt:lpstr>Hyperparameters: Algorithms</vt:lpstr>
      <vt:lpstr>Benefits   </vt:lpstr>
      <vt:lpstr>Trade-offs and limitations 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Lynn, Jack R</dc:creator>
  <cp:lastModifiedBy>Jack Lynn</cp:lastModifiedBy>
  <cp:revision>2</cp:revision>
  <dcterms:created xsi:type="dcterms:W3CDTF">2022-07-20T18:21:58Z</dcterms:created>
  <dcterms:modified xsi:type="dcterms:W3CDTF">2022-07-22T15:23:44Z</dcterms:modified>
</cp:coreProperties>
</file>